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0" r:id="rId7"/>
    <p:sldId id="267" r:id="rId8"/>
    <p:sldId id="269" r:id="rId9"/>
    <p:sldId id="261" r:id="rId10"/>
    <p:sldId id="262" r:id="rId11"/>
    <p:sldId id="266" r:id="rId12"/>
    <p:sldId id="263" r:id="rId13"/>
  </p:sldIdLst>
  <p:sldSz cx="14630400" cy="8229600"/>
  <p:notesSz cx="8229600" cy="14630400"/>
  <p:embeddedFontLst>
    <p:embeddedFont>
      <p:font typeface="Abadi MT Condensed Light" panose="020B0306030101010103" pitchFamily="34" charset="77"/>
      <p:regular r:id="rId15"/>
    </p:embeddedFont>
    <p:embeddedFont>
      <p:font typeface="Angsana New" panose="02020603050405020304" pitchFamily="18" charset="-34"/>
      <p:regular r:id="rId16"/>
      <p:bold r:id="rId17"/>
      <p:italic r:id="rId18"/>
      <p:boldItalic r:id="rId19"/>
    </p:embeddedFont>
    <p:embeddedFont>
      <p:font typeface="DM Sans Medium" panose="020F0502020204030204" pitchFamily="34" charset="0"/>
      <p:regular r:id="rId20"/>
      <p:italic r:id="rId21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92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50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63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8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077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54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Estudi d'una Fase Líquid/Gas en Equilibri amb Mètode Montecarlo</a:t>
            </a:r>
            <a:endParaRPr lang="en-US" sz="5400" dirty="0">
              <a:latin typeface="Abadi MT Condensed Light" panose="020B0306030101010103" pitchFamily="34" charset="7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58665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Presentació d'un estudi sobre l'equilibri de fases líquid/gas utilitzant una simulació de Gibbs-Ensemble implementada en Python. Aquesta tècnica computacional permet analitzar la coexistència de fases de manera eficient, evitant les complexitats de les simulacions directes d'interfases.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B76F6B-AAFE-7A1A-6391-A7BC1FA865C6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19C8375-B293-6D12-1ED3-55EF0B866226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2B0AE28-B297-9B30-18B8-178FA7BD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637" y="567198"/>
            <a:ext cx="117603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Resultats: Casos amb Condicions Inicials Diferents</a:t>
            </a:r>
            <a:endParaRPr lang="en-US" sz="4400" dirty="0">
              <a:latin typeface="Abadi MT Condensed Light" panose="020B0306030101010103" pitchFamily="34" charset="7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15392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En un segon cas, amb un nombre de partícules inicial diferent (N1=1/3, N2=2/3 i V1=V2=V/2), s'observa la mateixa tendència: les densitats inicials són diferents, però al final, totes les partícules es mouen cap a una de les caixes.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83E5BE-4E15-D721-4533-52E59840BE00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6CAA2B1-0A9A-6375-5175-0A7F94E60E55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70740C2-FED3-6A17-AA92-C255A112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EF8A1124-A0BF-EBDB-5274-9A0510C1C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97" y="3256820"/>
            <a:ext cx="3063939" cy="2611444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B638D8E-ECEC-6DFD-79F0-D179C9325E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460" y="2808816"/>
            <a:ext cx="4702414" cy="350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637" y="567198"/>
            <a:ext cx="117603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Resultats: Casos amb Condicions Inicials Diferents</a:t>
            </a:r>
            <a:endParaRPr lang="en-US" sz="4400" dirty="0">
              <a:latin typeface="Abadi MT Condensed Light" panose="020B0306030101010103" pitchFamily="34" charset="7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89" y="186295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En un últim cas, amb volum i nombre de partícules inicials diferents (V1=2/3V, N1=1/3; V2=1/3V, N2=2/3), la tendència es manté, però les densitats finals són diferents i cap caixa acaba amb 0 partícules, confirmant la coexistència de fases.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983E5BE-4E15-D721-4533-52E59840BE00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6CAA2B1-0A9A-6375-5175-0A7F94E60E55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70740C2-FED3-6A17-AA92-C255A112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9FC7E728-9610-AE14-C360-29CF5171A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3406369"/>
            <a:ext cx="5804235" cy="22491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B16855-43FD-8859-1EB7-0BC6EB7B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462" y="2626687"/>
            <a:ext cx="5983941" cy="37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2532"/>
            <a:ext cx="56053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Conclusions i Reflexions</a:t>
            </a:r>
            <a:endParaRPr lang="en-US" sz="4400" dirty="0">
              <a:latin typeface="Abadi MT Condensed Light" panose="020B0306030101010103" pitchFamily="34" charset="7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8026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L'estudi de la simulació de Gibbs-Ensemble corrobora els seus avantatges: evita el terme d'interfase, simplificant el càlcul computacional i reduint el temps de desenvolupament. Això la converteix en una eina eficient per a aplicacions laborals.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57366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És una simulació molt útil per a càlculs termodinàmics i no requereix un alt nivell per ser implementada, fent-la interessant per a la investigació científica.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43198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El desenvolupament del codi i l'anàlisi dels resultats han estat molt enriquidors, permetent una immersió profitosa en el món de la programació.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61ACDFD-84F0-BCCD-DB68-A91AA30E0827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6D24A3B-26D1-1CFC-6652-0BC8E130307B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76A24F2-BD63-C009-DDCF-670B375E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4482" y="56703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Introducció a la Simulació Gibbs-Ensemble</a:t>
            </a:r>
            <a:endParaRPr lang="en-US" sz="4800" dirty="0">
              <a:latin typeface="Abadi MT Condensed Light" panose="020B0306030101010103" pitchFamily="34" charset="7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2381" y="221985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La simulació de Gibbs-Ensemble és un mètode computacional dissenyat per estudiar fases coexistents, com líquid i gas, simulant dues regions separades. Aquestes regions representen cada fase i permeten l'intercanvi de partícules i la fluctuació de volum per assolir l'equilibri.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2381" y="390267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Aquesta aproximació evita les limitacions de les simulacions directes d'interfases, que requereixen sistemes més complexos per representar amb precisió el comportament de les fases.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D3ABDE-66BA-9DD8-0DCA-2865213F543D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44F8F427-5C57-5318-82AB-73F0EA2F81B6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83D2650-53BC-DBF4-D790-F4D0CFA5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3C37EC53-8F37-0725-288A-1DA2105D4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266" y="1521569"/>
            <a:ext cx="3936892" cy="39368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6" y="620955"/>
            <a:ext cx="90818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Idea Principal i Assoliment de l'Equilibri</a:t>
            </a:r>
            <a:endParaRPr lang="en-US" sz="4800" dirty="0">
              <a:latin typeface="Abadi MT Condensed Light" panose="020B0306030101010103" pitchFamily="34" charset="7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6170" y="20495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Angsana New" panose="02020603050405020304" pitchFamily="18" charset="-34"/>
              </a:rPr>
              <a:t>Idea Principal</a:t>
            </a:r>
            <a:endParaRPr lang="en-US" sz="2800" dirty="0">
              <a:latin typeface="Abadi MT Condensed Light" panose="020B0306030101010103" pitchFamily="34" charset="77"/>
              <a:cs typeface="Angsana New" panose="02020603050405020304" pitchFamily="18" charset="-34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6170" y="2565929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En lloc de simular el sistema sencer, es creen dues caixes separades que representen les fases líquida i gasosa. Aquestes caixes estan prou separades per evitar el contacte directe, tractant-les com a sistemes independents amb condicions de contorn periòdiques.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441469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La simulació permet l'intercanvi de partícules i la fluctuació de volum, mimetitzant la tendència natural de les fases a assolir l'equilibri.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4874" y="506587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56200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6" name="Picture 4" descr="A schematic diagram of the Gibbs ensemble technique | Download Scientific  Diagram">
            <a:extLst>
              <a:ext uri="{FF2B5EF4-FFF2-40B4-BE49-F238E27FC236}">
                <a16:creationId xmlns:a16="http://schemas.microsoft.com/office/drawing/2014/main" id="{9101CBFF-9173-1F7E-0696-5E68B089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85" y="1434163"/>
            <a:ext cx="5703133" cy="507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F45C1785-4C9B-F9BD-93CB-77C2F07AB08F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3CC478E2-49B8-2803-5807-98E6FD0B5514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181C47F-031D-0368-1BF3-EE1EF391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14275"/>
            <a:ext cx="90818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Idea Principal i Assoliment de l'Equilibri</a:t>
            </a:r>
            <a:endParaRPr lang="en-US" sz="4800" dirty="0">
              <a:latin typeface="Abadi MT Condensed Light" panose="020B0306030101010103" pitchFamily="34" charset="7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192987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Assolint l'Equilibri</a:t>
            </a:r>
            <a:endParaRPr lang="en-US" sz="2800" dirty="0">
              <a:latin typeface="Abadi MT Condensed Light" panose="020B0306030101010103" pitchFamily="34" charset="7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243838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L'equilibri s'aconsegueix mitjançant tres moviments típics del mètode Monte Carlo: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25205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Moviment translacional de partícules dins de cada caixa.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363901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Intercanvi de volum per igualar la pressió.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402596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Transferència de partícules per igualar els potencials químics.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452209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L'acceptació d'aquests moviments depèn d'un terme probabilístic.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3074" name="Picture 2" descr="1 Schematic representation of Gibbs ensemble moves. | Download Scientific  Diagram">
            <a:extLst>
              <a:ext uri="{FF2B5EF4-FFF2-40B4-BE49-F238E27FC236}">
                <a16:creationId xmlns:a16="http://schemas.microsoft.com/office/drawing/2014/main" id="{AAAB14B3-228B-D6D8-4F51-E7BF520A7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-1467"/>
          <a:stretch/>
        </p:blipFill>
        <p:spPr bwMode="auto">
          <a:xfrm>
            <a:off x="9875639" y="1023234"/>
            <a:ext cx="4159623" cy="55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4E2E5CE4-ED4F-BB04-7513-C5208FBB6185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9AF5083B-B4B0-A6E2-A3D4-3E6A13547FBA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BAFD79AB-402A-F751-519E-E07338C6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4067" y="478490"/>
            <a:ext cx="103296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Avantatges de la Simulació Gibbs-Ensemble</a:t>
            </a:r>
            <a:endParaRPr lang="en-US" sz="4800" dirty="0">
              <a:latin typeface="Abadi MT Condensed Light" panose="020B0306030101010103" pitchFamily="34" charset="7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64067" y="2704754"/>
            <a:ext cx="4215289" cy="2406253"/>
          </a:xfrm>
          <a:prstGeom prst="roundRect">
            <a:avLst>
              <a:gd name="adj" fmla="val 12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562425" y="2903113"/>
            <a:ext cx="38185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Evita la Representació d'Interfícies</a:t>
            </a:r>
            <a:endParaRPr lang="en-US" sz="2400" dirty="0">
              <a:latin typeface="Abadi MT Condensed Light" panose="020B0306030101010103" pitchFamily="34" charset="77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2425" y="3642491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Simulant les fases per separat, s'elimina la necessitat de modelar explícitament la interfície, reduint el cost computacional i la necessitat de sistemes grans.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77714" y="2704754"/>
            <a:ext cx="4215408" cy="2406253"/>
          </a:xfrm>
          <a:prstGeom prst="roundRect">
            <a:avLst>
              <a:gd name="adj" fmla="val 12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4976072" y="2903113"/>
            <a:ext cx="381869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Estudis de Coexistència Eficients</a:t>
            </a:r>
            <a:endParaRPr lang="en-US" sz="2400" dirty="0">
              <a:latin typeface="Abadi MT Condensed Light" panose="020B0306030101010103" pitchFamily="34" charset="77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76072" y="3642491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Permet un càlcul més eficient de les propietats de coexistència de fases, com les corbes d'equilibri vapor-líquid.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191480" y="2704754"/>
            <a:ext cx="4215289" cy="2406253"/>
          </a:xfrm>
          <a:prstGeom prst="roundRect">
            <a:avLst>
              <a:gd name="adj" fmla="val 1237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9389838" y="2903113"/>
            <a:ext cx="37876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Aplicable a Sistemes Complexos</a:t>
            </a:r>
            <a:endParaRPr lang="en-US" sz="2400" dirty="0">
              <a:latin typeface="Abadi MT Condensed Light" panose="020B0306030101010103" pitchFamily="34" charset="7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389838" y="3638490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Es pot estendre per estudiar sistemes més complexos, incloent mescles i sistemes amb diferents components.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6FA299-5A75-0FD7-F3FF-F8C35D489D41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E26D434-FD8B-EAD7-434F-823BFC9C190D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86A17EF-0252-DC25-DE6C-F5E14BA4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2779" y="478490"/>
            <a:ext cx="94201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Metodologia d'Implementació en Python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42779" y="189246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045A6E-51B5-47F3-2794-8FA44F3024FC}"/>
              </a:ext>
            </a:extLst>
          </p:cNvPr>
          <p:cNvSpPr txBox="1"/>
          <p:nvPr/>
        </p:nvSpPr>
        <p:spPr>
          <a:xfrm>
            <a:off x="726260" y="1318580"/>
            <a:ext cx="78260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Passos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seguits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Importació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llibreries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necssàries</a:t>
            </a:r>
            <a:endParaRPr lang="es-ES" sz="32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Definir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paràmetres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del Sistema (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propietats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de la Caixa)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Generar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posicions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aleatòries</a:t>
            </a:r>
            <a:endParaRPr lang="es-ES" sz="32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Definir el potencial de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Lennard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-Jones i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l’energía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del sistema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s-E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FB5788-A4CB-9637-D1AF-6BA50FD8D295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CE7582B-75C9-A069-3FF5-0BC69F5676DF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7070D09-FF9A-51F4-CD4A-80138912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3EE4A577-DDDD-83C4-8D34-D147F74F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890" y="1056104"/>
            <a:ext cx="2273300" cy="2489200"/>
          </a:xfrm>
          <a:prstGeom prst="rect">
            <a:avLst/>
          </a:prstGeom>
        </p:spPr>
      </p:pic>
      <p:pic>
        <p:nvPicPr>
          <p:cNvPr id="18" name="Imagen 1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6FD4CD8-0C84-6353-B1E0-FA22847A3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78" y="4114800"/>
            <a:ext cx="5455517" cy="2605438"/>
          </a:xfrm>
          <a:prstGeom prst="rect">
            <a:avLst/>
          </a:prstGeom>
        </p:spPr>
      </p:pic>
      <p:pic>
        <p:nvPicPr>
          <p:cNvPr id="20" name="Imagen 1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78E20FB-82F9-CDF9-1804-FC1B9A904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787" y="3840686"/>
            <a:ext cx="5911813" cy="29933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2779" y="478490"/>
            <a:ext cx="94201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Metodologia d'Implementació en Python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42779" y="189246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045A6E-51B5-47F3-2794-8FA44F3024FC}"/>
              </a:ext>
            </a:extLst>
          </p:cNvPr>
          <p:cNvSpPr txBox="1"/>
          <p:nvPr/>
        </p:nvSpPr>
        <p:spPr>
          <a:xfrm>
            <a:off x="726260" y="1318580"/>
            <a:ext cx="65889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Passos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seguits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Implementar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3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moviments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típics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de MC.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Moviments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amb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cost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E &lt; 0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s’accepten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tots</a:t>
            </a:r>
            <a:endParaRPr lang="es-ES" sz="32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Moviments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amb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cost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E &gt; 0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s’accepten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si &lt; (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exp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s-E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FB5788-A4CB-9637-D1AF-6BA50FD8D295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CE7582B-75C9-A069-3FF5-0BC69F5676DF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7070D09-FF9A-51F4-CD4A-80138912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D07D22F-477C-61C2-4197-AD1B5D9A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21" y="3716746"/>
            <a:ext cx="4269420" cy="2912411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CFBDFBD-670D-7C42-1FCC-27CF8C3D3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79" y="3402344"/>
            <a:ext cx="3688562" cy="3299427"/>
          </a:xfrm>
          <a:prstGeom prst="rect">
            <a:avLst/>
          </a:prstGeom>
        </p:spPr>
      </p:pic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4FC88F5E-52F1-BAB6-C800-9B3FB3D7B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885" y="2039084"/>
            <a:ext cx="3923772" cy="45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2779" y="478490"/>
            <a:ext cx="94201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Metodologia d'Implementació en Python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42779" y="189246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8045A6E-51B5-47F3-2794-8FA44F3024FC}"/>
              </a:ext>
            </a:extLst>
          </p:cNvPr>
          <p:cNvSpPr txBox="1"/>
          <p:nvPr/>
        </p:nvSpPr>
        <p:spPr>
          <a:xfrm>
            <a:off x="726260" y="1318580"/>
            <a:ext cx="6588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Passos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seguits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</a:t>
            </a: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Fer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el bucle de la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simulació</a:t>
            </a:r>
            <a:endParaRPr lang="es-ES" sz="3200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fer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gràfics</a:t>
            </a:r>
            <a:r>
              <a:rPr lang="es-ES" sz="32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s-ES" sz="2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1FB5788-A4CB-9637-D1AF-6BA50FD8D295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CE7582B-75C9-A069-3FF5-0BC69F5676DF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7070D09-FF9A-51F4-CD4A-80138912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479651B-02BB-1E46-FA8E-67BC7A62C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286" y="1454238"/>
            <a:ext cx="8567854" cy="47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7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80" y="584046"/>
            <a:ext cx="83063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Abadi MT Condensed Light" panose="020B0306030101010103" pitchFamily="34" charset="77"/>
                <a:ea typeface="DM Sans Medium" pitchFamily="34" charset="-122"/>
                <a:cs typeface="DM Sans Medium" pitchFamily="34" charset="-120"/>
              </a:rPr>
              <a:t>Resultats: Cas Inicial (N1=N2, V1=V2)</a:t>
            </a:r>
            <a:endParaRPr lang="en-US" sz="4400" dirty="0">
              <a:latin typeface="Abadi MT Condensed Light" panose="020B0306030101010103" pitchFamily="34" charset="7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4374" y="183735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En el cas més senzill, amb les dues caixes tenint inicialment el mateix nombre de partícules (N1=N2=N/2) i el mateix volum (V1=V2=V/2), s'observa una tendència clara.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4374" y="26956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D6D9D7"/>
                </a:solidFill>
                <a:latin typeface="Angsana New" panose="02020603050405020304" pitchFamily="18" charset="-34"/>
                <a:ea typeface="Inter" pitchFamily="34" charset="-122"/>
                <a:cs typeface="Angsana New" panose="02020603050405020304" pitchFamily="18" charset="-34"/>
              </a:rPr>
              <a:t>Les densitats de tots dos sistemes independents parteixen del mateix valor. No obstant això, un cop la simulació comença i es produeixen els intercanvis de partícules i volums, totes les partícules tendeixen a concentrar-se en una de les caixes, deixant l'altra amb N=0.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B4A4D63-C449-3BED-B1BD-A0491608EDD3}"/>
              </a:ext>
            </a:extLst>
          </p:cNvPr>
          <p:cNvSpPr/>
          <p:nvPr/>
        </p:nvSpPr>
        <p:spPr>
          <a:xfrm>
            <a:off x="0" y="6950780"/>
            <a:ext cx="14630400" cy="1295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75E1E773-010B-39DA-DCB2-BBF5AC64BD2F}"/>
              </a:ext>
            </a:extLst>
          </p:cNvPr>
          <p:cNvSpPr/>
          <p:nvPr/>
        </p:nvSpPr>
        <p:spPr>
          <a:xfrm>
            <a:off x="12398308" y="7062384"/>
            <a:ext cx="209419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Enric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Morcillo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Gil</a:t>
            </a: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Simulació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de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Sistemes</a:t>
            </a: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 </a:t>
            </a:r>
            <a:r>
              <a:rPr lang="en-US" sz="3200" b="1" dirty="0" err="1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Nanomètrics</a:t>
            </a:r>
            <a:endParaRPr lang="en-US" sz="3200" b="1" dirty="0">
              <a:solidFill>
                <a:srgbClr val="E2E6E9"/>
              </a:solidFill>
              <a:latin typeface="Angsana New" panose="02020603050405020304" pitchFamily="18" charset="-34"/>
              <a:ea typeface="Source Sans Pro Bold" pitchFamily="34" charset="-122"/>
              <a:cs typeface="Angsana New" panose="02020603050405020304" pitchFamily="18" charset="-34"/>
            </a:endParaRPr>
          </a:p>
          <a:p>
            <a:pPr marL="0" indent="0" algn="r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Angsana New" panose="02020603050405020304" pitchFamily="18" charset="-34"/>
                <a:ea typeface="Source Sans Pro Bold" pitchFamily="34" charset="-122"/>
                <a:cs typeface="Angsana New" panose="02020603050405020304" pitchFamily="18" charset="-34"/>
              </a:rPr>
              <a:t>1638793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1C5F59E-C174-3759-05EB-9ACF5155E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7063286"/>
            <a:ext cx="2590800" cy="9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743C5613-A929-FFA1-AB5E-52C25D4C7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38" y="3430857"/>
            <a:ext cx="3487517" cy="3274415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192A35-954C-7FE3-FC9C-780160172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326" y="3430858"/>
            <a:ext cx="4388317" cy="3274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861</Words>
  <Application>Microsoft Macintosh PowerPoint</Application>
  <PresentationFormat>Personalizado</PresentationFormat>
  <Paragraphs>99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Angsana New</vt:lpstr>
      <vt:lpstr>DM Sans Medium</vt:lpstr>
      <vt:lpstr>Abadi MT Condensed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Enric Morcillo Gil</cp:lastModifiedBy>
  <cp:revision>5</cp:revision>
  <dcterms:created xsi:type="dcterms:W3CDTF">2025-07-03T12:11:55Z</dcterms:created>
  <dcterms:modified xsi:type="dcterms:W3CDTF">2025-07-04T11:40:20Z</dcterms:modified>
</cp:coreProperties>
</file>